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320" r:id="rId9"/>
    <p:sldId id="322" r:id="rId10"/>
    <p:sldId id="313" r:id="rId11"/>
    <p:sldId id="318" r:id="rId12"/>
    <p:sldId id="314" r:id="rId13"/>
    <p:sldId id="316" r:id="rId14"/>
    <p:sldId id="267" r:id="rId15"/>
    <p:sldId id="268" r:id="rId16"/>
    <p:sldId id="272" r:id="rId17"/>
    <p:sldId id="273" r:id="rId18"/>
    <p:sldId id="277" r:id="rId19"/>
    <p:sldId id="278" r:id="rId20"/>
    <p:sldId id="274" r:id="rId21"/>
    <p:sldId id="325" r:id="rId22"/>
    <p:sldId id="326" r:id="rId23"/>
    <p:sldId id="275" r:id="rId24"/>
    <p:sldId id="279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84" r:id="rId33"/>
    <p:sldId id="291" r:id="rId34"/>
    <p:sldId id="292" r:id="rId35"/>
    <p:sldId id="280" r:id="rId36"/>
    <p:sldId id="281" r:id="rId37"/>
    <p:sldId id="282" r:id="rId38"/>
    <p:sldId id="293" r:id="rId39"/>
    <p:sldId id="294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  <p:sldId id="304" r:id="rId50"/>
    <p:sldId id="307" r:id="rId51"/>
    <p:sldId id="306" r:id="rId52"/>
    <p:sldId id="308" r:id="rId53"/>
    <p:sldId id="323" r:id="rId54"/>
    <p:sldId id="324" r:id="rId55"/>
    <p:sldId id="309" r:id="rId56"/>
    <p:sldId id="310" r:id="rId57"/>
    <p:sldId id="31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74" y="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95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0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2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7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1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8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7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0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58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9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67F6C-FDF0-4C17-858B-EAE5CA8C629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FE0CC-1331-436F-8EE8-26C575EFC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1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DELTA MODULATION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7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DM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DM provides a staircase approximation to oversampled version of an i/p baseband signal.</a:t>
                </a:r>
              </a:p>
              <a:p>
                <a:r>
                  <a:rPr lang="en-US" dirty="0" smtClean="0"/>
                  <a:t>Difference between i/p &amp; approximation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dirty="0" smtClean="0"/>
                  <a:t>n) is quantized into only 2 levels namely, 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corresponding to +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&amp; -</a:t>
                </a:r>
                <a:r>
                  <a:rPr lang="en-US" dirty="0" err="1" smtClean="0"/>
                  <a:t>ve</a:t>
                </a:r>
                <a:r>
                  <a:rPr lang="en-US" dirty="0" smtClean="0"/>
                  <a:t> differences, respectively.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37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Illustration of DM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657350"/>
            <a:ext cx="68199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94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dirty="0" smtClean="0"/>
                  <a:t>n falls below signal at any sampling instant, it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↑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𝑒𝑑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by S.</a:t>
                </a:r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dirty="0" smtClean="0"/>
                  <a:t>n lies above signal , it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↓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𝑒𝑑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by S.</a:t>
                </a:r>
              </a:p>
              <a:p>
                <a:r>
                  <a:rPr lang="en-US" dirty="0" smtClean="0"/>
                  <a:t>Provided that signal does not change rapidly from sample to sample,</a:t>
                </a:r>
              </a:p>
              <a:p>
                <a:r>
                  <a:rPr lang="en-US" dirty="0" smtClean="0"/>
                  <a:t>Then staircase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dirty="0" smtClean="0"/>
                  <a:t>n remains within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±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𝑆</m:t>
                    </m:r>
                  </m:oMath>
                </a14:m>
                <a:r>
                  <a:rPr lang="en-US" dirty="0" smtClean="0"/>
                  <a:t> of i/p signal.</a:t>
                </a:r>
              </a:p>
              <a:p>
                <a:r>
                  <a:rPr lang="en-US" dirty="0" smtClean="0"/>
                  <a:t>S denotes absolute value of 2 representation levels of 1-bit </a:t>
                </a:r>
                <a:r>
                  <a:rPr lang="en-US" dirty="0" err="1" smtClean="0"/>
                  <a:t>quantizer</a:t>
                </a:r>
                <a:r>
                  <a:rPr lang="en-US" dirty="0" smtClean="0"/>
                  <a:t>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69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86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I/P-O/P characteristics of 2 level </a:t>
            </a:r>
            <a:r>
              <a:rPr lang="en-US" dirty="0" err="1" smtClean="0">
                <a:solidFill>
                  <a:srgbClr val="FF0000"/>
                </a:solidFill>
              </a:rPr>
              <a:t>Quantizer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These 2 levels are indicated in transfer characteristics.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Step size </a:t>
                </a:r>
                <a:r>
                  <a:rPr lang="el-GR" dirty="0" smtClean="0"/>
                  <a:t>Δ</a:t>
                </a:r>
                <a:r>
                  <a:rPr lang="en-US" dirty="0" smtClean="0"/>
                  <a:t> of </a:t>
                </a:r>
                <a:r>
                  <a:rPr lang="en-US" dirty="0" err="1" smtClean="0"/>
                  <a:t>quantizer</a:t>
                </a:r>
                <a:r>
                  <a:rPr lang="en-US" dirty="0" smtClean="0"/>
                  <a:t> is related to S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=2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b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438399"/>
            <a:ext cx="4343400" cy="266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42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Results in stair case approximation of input signal at </a:t>
            </a:r>
            <a:r>
              <a:rPr lang="en-US" dirty="0" err="1" smtClean="0">
                <a:solidFill>
                  <a:srgbClr val="00B050"/>
                </a:solidFill>
              </a:rPr>
              <a:t>quantizer</a:t>
            </a:r>
            <a:r>
              <a:rPr lang="en-US" dirty="0" smtClean="0">
                <a:solidFill>
                  <a:srgbClr val="00B050"/>
                </a:solidFill>
              </a:rPr>
              <a:t> output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Stair size or step size should be small.</a:t>
            </a:r>
          </a:p>
          <a:p>
            <a:r>
              <a:rPr lang="en-US" dirty="0" smtClean="0"/>
              <a:t>Hence </a:t>
            </a:r>
            <a:r>
              <a:rPr lang="en-US" dirty="0" smtClean="0">
                <a:solidFill>
                  <a:srgbClr val="00B050"/>
                </a:solidFill>
              </a:rPr>
              <a:t>this modulation is called Delta modulation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Step size is always </a:t>
            </a:r>
            <a:r>
              <a:rPr lang="el-GR" dirty="0" smtClean="0"/>
              <a:t>Δ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3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Characteristics of </a:t>
            </a:r>
            <a:r>
              <a:rPr lang="en-US" dirty="0" err="1" smtClean="0">
                <a:solidFill>
                  <a:srgbClr val="FF0000"/>
                </a:solidFill>
              </a:rPr>
              <a:t>Quantizer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Quantizer</a:t>
            </a:r>
            <a:r>
              <a:rPr lang="en-US" dirty="0" smtClean="0"/>
              <a:t> input may be +</a:t>
            </a:r>
            <a:r>
              <a:rPr lang="en-US" dirty="0" err="1" smtClean="0"/>
              <a:t>ve</a:t>
            </a:r>
            <a:r>
              <a:rPr lang="en-US" dirty="0" smtClean="0"/>
              <a:t> or –</a:t>
            </a:r>
            <a:r>
              <a:rPr lang="en-US" dirty="0" err="1" smtClean="0"/>
              <a:t>ve</a:t>
            </a:r>
            <a:r>
              <a:rPr lang="en-US" dirty="0" smtClean="0"/>
              <a:t>, hence </a:t>
            </a:r>
            <a:r>
              <a:rPr lang="en-US" dirty="0" err="1" smtClean="0"/>
              <a:t>quantizer</a:t>
            </a:r>
            <a:r>
              <a:rPr lang="en-US" dirty="0" smtClean="0"/>
              <a:t> output is at fixed value +</a:t>
            </a:r>
            <a:r>
              <a:rPr lang="en-US" dirty="0"/>
              <a:t>S</a:t>
            </a:r>
            <a:r>
              <a:rPr lang="en-US" dirty="0" smtClean="0"/>
              <a:t> and –</a:t>
            </a:r>
            <a:r>
              <a:rPr lang="en-US" dirty="0"/>
              <a:t>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Irrespective </a:t>
            </a:r>
            <a:r>
              <a:rPr lang="en-US" dirty="0" smtClean="0"/>
              <a:t>of amplitude of i/p signal </a:t>
            </a:r>
            <a:r>
              <a:rPr lang="en-US" dirty="0" err="1" smtClean="0"/>
              <a:t>quantizer</a:t>
            </a:r>
            <a:r>
              <a:rPr lang="en-US" dirty="0" smtClean="0"/>
              <a:t> output is +S or –S.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438399"/>
            <a:ext cx="4343400" cy="266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46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signal and its stair case </a:t>
            </a:r>
            <a:r>
              <a:rPr lang="en-US" dirty="0" err="1" smtClean="0">
                <a:solidFill>
                  <a:srgbClr val="FF0000"/>
                </a:solidFill>
              </a:rPr>
              <a:t>approximaion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Stair case approximation means signal will vary in certain steps around the i/p signal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43200"/>
            <a:ext cx="5410199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0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DM Block Diagram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729581"/>
            <a:ext cx="7391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9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DPCM Block Diagram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42" y="1600200"/>
            <a:ext cx="711351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8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Difference b/w B.D of DM &amp; DPCM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Predictor is just a delay unit.</a:t>
            </a:r>
          </a:p>
          <a:p>
            <a:r>
              <a:rPr lang="en-US" dirty="0" err="1" smtClean="0"/>
              <a:t>Quantizer</a:t>
            </a:r>
            <a:r>
              <a:rPr lang="en-US" dirty="0" smtClean="0"/>
              <a:t> is 1-bit </a:t>
            </a:r>
            <a:r>
              <a:rPr lang="en-US" dirty="0" err="1" smtClean="0"/>
              <a:t>quantizer</a:t>
            </a:r>
            <a:endParaRPr lang="en-US" dirty="0" smtClean="0"/>
          </a:p>
          <a:p>
            <a:r>
              <a:rPr lang="en-US" dirty="0" smtClean="0"/>
              <a:t>Its hardware implementation is just a comparator.</a:t>
            </a:r>
          </a:p>
          <a:p>
            <a:r>
              <a:rPr lang="en-US" dirty="0" smtClean="0"/>
              <a:t>No encoder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DELTA MODULATION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Advantage of DM</a:t>
            </a:r>
            <a:r>
              <a:rPr lang="en-US" dirty="0" smtClean="0"/>
              <a:t>:</a:t>
            </a:r>
          </a:p>
          <a:p>
            <a:r>
              <a:rPr lang="en-US" dirty="0" smtClean="0"/>
              <a:t>Reduced bit rate</a:t>
            </a:r>
          </a:p>
          <a:p>
            <a:r>
              <a:rPr lang="en-US" dirty="0" smtClean="0"/>
              <a:t>Simplified design of modulator and demodulator.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Disadvantage</a:t>
            </a:r>
            <a:r>
              <a:rPr lang="en-US" dirty="0" smtClean="0"/>
              <a:t>:</a:t>
            </a:r>
          </a:p>
          <a:p>
            <a:r>
              <a:rPr lang="en-US" dirty="0" smtClean="0"/>
              <a:t>Quality is less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Analysis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19125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69056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4800"/>
            <a:ext cx="3276600" cy="2011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724" y="2514600"/>
            <a:ext cx="3810000" cy="307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49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86" y="1447800"/>
            <a:ext cx="564162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5867400"/>
            <a:ext cx="36861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517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129631"/>
            <a:ext cx="561975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7214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1828800"/>
            <a:ext cx="709612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4114800"/>
            <a:ext cx="565785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80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Demodulator Structure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2238375"/>
            <a:ext cx="684847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6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 Implementation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14" y="2667791"/>
            <a:ext cx="6169986" cy="2894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0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Practical </a:t>
            </a:r>
            <a:r>
              <a:rPr lang="en-US" dirty="0" smtClean="0">
                <a:solidFill>
                  <a:srgbClr val="FF0000"/>
                </a:solidFill>
              </a:rPr>
              <a:t>Delta Modulator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 predictor is replaced by low cost integrator circuit (RC integrator).</a:t>
            </a:r>
          </a:p>
          <a:p>
            <a:r>
              <a:rPr lang="en-US" dirty="0" smtClean="0"/>
              <a:t>Modulator consists of a comparator and a sampler in direct path.</a:t>
            </a:r>
          </a:p>
          <a:p>
            <a:r>
              <a:rPr lang="en-US" dirty="0" smtClean="0"/>
              <a:t>An integrator-amplifier in feedback path.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Working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Analog signal is compared with feedback signal (which serves as a predicted signal).</a:t>
            </a:r>
          </a:p>
          <a:p>
            <a:r>
              <a:rPr lang="en-US" dirty="0" smtClean="0"/>
              <a:t>Error signal is applied to a comparator.</a:t>
            </a:r>
          </a:p>
          <a:p>
            <a:r>
              <a:rPr lang="en-US" dirty="0" smtClean="0"/>
              <a:t>If error signal is +</a:t>
            </a:r>
            <a:r>
              <a:rPr lang="en-US" dirty="0" err="1" smtClean="0"/>
              <a:t>ve</a:t>
            </a:r>
            <a:r>
              <a:rPr lang="en-US" dirty="0" smtClean="0"/>
              <a:t>, comparator output is constant signal of amplitude +S</a:t>
            </a:r>
          </a:p>
          <a:p>
            <a:r>
              <a:rPr lang="en-US" dirty="0"/>
              <a:t>If error signal is </a:t>
            </a:r>
            <a:r>
              <a:rPr lang="en-US" dirty="0" smtClean="0"/>
              <a:t>-</a:t>
            </a:r>
            <a:r>
              <a:rPr lang="en-US" dirty="0" err="1" smtClean="0"/>
              <a:t>ve</a:t>
            </a:r>
            <a:r>
              <a:rPr lang="en-US" dirty="0"/>
              <a:t>, comparator output is constant signal of amplitude </a:t>
            </a:r>
            <a:r>
              <a:rPr lang="en-US" dirty="0" smtClean="0"/>
              <a:t>–S.</a:t>
            </a:r>
          </a:p>
          <a:p>
            <a:r>
              <a:rPr lang="en-US" dirty="0" smtClean="0"/>
              <a:t>Thus, difference is a binary signal (L=2) that is needed to generate 1-bit DPCM.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2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Comparator output is sampled by a sampler at a rate of </a:t>
            </a:r>
            <a:r>
              <a:rPr lang="en-US" dirty="0" err="1" smtClean="0"/>
              <a:t>fs</a:t>
            </a:r>
            <a:r>
              <a:rPr lang="en-US" dirty="0" smtClean="0"/>
              <a:t> samples per second.</a:t>
            </a:r>
          </a:p>
          <a:p>
            <a:r>
              <a:rPr lang="en-US" dirty="0" smtClean="0"/>
              <a:t>Where </a:t>
            </a:r>
            <a:r>
              <a:rPr lang="en-US" dirty="0" err="1" smtClean="0"/>
              <a:t>fs</a:t>
            </a:r>
            <a:r>
              <a:rPr lang="en-US" dirty="0" smtClean="0"/>
              <a:t> is much higher than Nyquist rate.</a:t>
            </a:r>
          </a:p>
          <a:p>
            <a:r>
              <a:rPr lang="en-US" dirty="0" smtClean="0"/>
              <a:t>Sampler thus produces a train of narrow pulses.</a:t>
            </a:r>
          </a:p>
          <a:p>
            <a:r>
              <a:rPr lang="en-US" dirty="0" smtClean="0"/>
              <a:t>To simulate impulses with a +</a:t>
            </a:r>
            <a:r>
              <a:rPr lang="en-US" dirty="0" err="1" smtClean="0"/>
              <a:t>ve</a:t>
            </a:r>
            <a:r>
              <a:rPr lang="en-US" dirty="0" smtClean="0"/>
              <a:t> pulse when x(t)&gt;</a:t>
            </a:r>
            <a:r>
              <a:rPr lang="en-US" dirty="0" err="1" smtClean="0"/>
              <a:t>x</a:t>
            </a:r>
            <a:r>
              <a:rPr lang="en-US" sz="2000" dirty="0" err="1" smtClean="0"/>
              <a:t>q</a:t>
            </a:r>
            <a:r>
              <a:rPr lang="en-US" dirty="0" smtClean="0"/>
              <a:t>^(t)</a:t>
            </a:r>
          </a:p>
          <a:p>
            <a:r>
              <a:rPr lang="en-US" dirty="0" smtClean="0"/>
              <a:t>A –</a:t>
            </a:r>
            <a:r>
              <a:rPr lang="en-US" dirty="0" err="1" smtClean="0"/>
              <a:t>ve</a:t>
            </a:r>
            <a:r>
              <a:rPr lang="en-US" dirty="0" smtClean="0"/>
              <a:t> pulse when x(t)&lt;</a:t>
            </a:r>
            <a:r>
              <a:rPr lang="en-US" dirty="0" err="1" smtClean="0"/>
              <a:t>x</a:t>
            </a:r>
            <a:r>
              <a:rPr lang="en-US" sz="2000" dirty="0" err="1" smtClean="0"/>
              <a:t>q</a:t>
            </a:r>
            <a:r>
              <a:rPr lang="en-US" dirty="0" smtClean="0"/>
              <a:t>^(t)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Modulated signal is amplified and integrated in the feedback path to generate </a:t>
            </a:r>
            <a:r>
              <a:rPr lang="en-US" dirty="0" err="1" smtClean="0"/>
              <a:t>x</a:t>
            </a:r>
            <a:r>
              <a:rPr lang="en-US" sz="2000" dirty="0" err="1" smtClean="0"/>
              <a:t>q</a:t>
            </a:r>
            <a:r>
              <a:rPr lang="en-US" dirty="0" smtClean="0"/>
              <a:t>^(t) which tries to follow x(t).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1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DELTA MODULATION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DM is a variant of DPCM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Over-sampling</a:t>
            </a:r>
            <a:r>
              <a:rPr lang="en-US" dirty="0" smtClean="0"/>
              <a:t> is used to exploit the correlation feature of the speech signal once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Demodulator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pulse at the input of integrator gives rise to a step function</a:t>
            </a:r>
          </a:p>
          <a:p>
            <a:r>
              <a:rPr lang="en-US" dirty="0" smtClean="0"/>
              <a:t>+</a:t>
            </a:r>
            <a:r>
              <a:rPr lang="en-US" dirty="0" err="1" smtClean="0"/>
              <a:t>ve</a:t>
            </a:r>
            <a:r>
              <a:rPr lang="en-US" dirty="0" smtClean="0"/>
              <a:t> or –</a:t>
            </a:r>
            <a:r>
              <a:rPr lang="en-US" dirty="0" err="1" smtClean="0"/>
              <a:t>ve</a:t>
            </a:r>
            <a:r>
              <a:rPr lang="en-US" dirty="0" smtClean="0"/>
              <a:t> depending on pulse polarity in x^(t)</a:t>
            </a:r>
          </a:p>
          <a:p>
            <a:r>
              <a:rPr lang="en-US" dirty="0" smtClean="0"/>
              <a:t>For example, x(t)&gt;</a:t>
            </a:r>
            <a:r>
              <a:rPr lang="en-US" dirty="0" err="1" smtClean="0"/>
              <a:t>x</a:t>
            </a:r>
            <a:r>
              <a:rPr lang="en-US" sz="2000" dirty="0" err="1" smtClean="0"/>
              <a:t>q</a:t>
            </a:r>
            <a:r>
              <a:rPr lang="en-US" dirty="0" smtClean="0"/>
              <a:t>^(t) a +</a:t>
            </a:r>
            <a:r>
              <a:rPr lang="en-US" dirty="0" err="1" smtClean="0"/>
              <a:t>ve</a:t>
            </a:r>
            <a:r>
              <a:rPr lang="en-US" dirty="0" smtClean="0"/>
              <a:t> pulse is generated which gives rise to a +</a:t>
            </a:r>
            <a:r>
              <a:rPr lang="en-US" dirty="0" err="1" smtClean="0"/>
              <a:t>ve</a:t>
            </a:r>
            <a:r>
              <a:rPr lang="en-US" dirty="0" smtClean="0"/>
              <a:t> step in </a:t>
            </a:r>
            <a:r>
              <a:rPr lang="en-US" dirty="0" err="1" smtClean="0"/>
              <a:t>x</a:t>
            </a:r>
            <a:r>
              <a:rPr lang="en-US" sz="1800" dirty="0" err="1" smtClean="0"/>
              <a:t>q</a:t>
            </a:r>
            <a:r>
              <a:rPr lang="en-US" dirty="0" smtClean="0"/>
              <a:t>^(t)</a:t>
            </a:r>
          </a:p>
          <a:p>
            <a:r>
              <a:rPr lang="en-US" dirty="0" smtClean="0"/>
              <a:t>Trying to  equalize </a:t>
            </a:r>
            <a:r>
              <a:rPr lang="en-US" dirty="0" err="1" smtClean="0"/>
              <a:t>x</a:t>
            </a:r>
            <a:r>
              <a:rPr lang="en-US" sz="2000" dirty="0" err="1" smtClean="0"/>
              <a:t>q</a:t>
            </a:r>
            <a:r>
              <a:rPr lang="en-US" dirty="0" smtClean="0"/>
              <a:t>^(t) to x(t) in small steps at every sampling instant.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Working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</a:t>
            </a:r>
            <a:r>
              <a:rPr lang="en-US" sz="2000" dirty="0" err="1" smtClean="0"/>
              <a:t>q</a:t>
            </a:r>
            <a:r>
              <a:rPr lang="en-US" dirty="0" smtClean="0"/>
              <a:t>^(t) is a kind of staircase approximation of x(t).</a:t>
            </a:r>
          </a:p>
          <a:p>
            <a:r>
              <a:rPr lang="en-US" dirty="0" smtClean="0"/>
              <a:t>When </a:t>
            </a:r>
            <a:r>
              <a:rPr lang="en-US" dirty="0" err="1" smtClean="0"/>
              <a:t>x</a:t>
            </a:r>
            <a:r>
              <a:rPr lang="en-US" sz="2400" dirty="0" err="1" smtClean="0"/>
              <a:t>q</a:t>
            </a:r>
            <a:r>
              <a:rPr lang="en-US" dirty="0" smtClean="0"/>
              <a:t>^(t) is passed through a LPF, coarseness of staircase in </a:t>
            </a:r>
            <a:r>
              <a:rPr lang="en-US" dirty="0" err="1" smtClean="0"/>
              <a:t>x</a:t>
            </a:r>
            <a:r>
              <a:rPr lang="en-US" sz="2000" dirty="0" err="1" smtClean="0"/>
              <a:t>q</a:t>
            </a:r>
            <a:r>
              <a:rPr lang="en-US" dirty="0" smtClean="0"/>
              <a:t>^(t) is eliminated</a:t>
            </a:r>
          </a:p>
          <a:p>
            <a:r>
              <a:rPr lang="en-US" dirty="0" smtClean="0"/>
              <a:t>We get a smoother and better approximation to x(t).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7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 Delta Demodulator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185988"/>
            <a:ext cx="480060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80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DM transmits the derivative of x(t)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15059"/>
              </p:ext>
            </p:extLst>
          </p:nvPr>
        </p:nvGraphicFramePr>
        <p:xfrm>
          <a:off x="1524000" y="1122680"/>
          <a:ext cx="6096000" cy="567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 PCM, analog samples are quantized in L levels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 DM, modulated</a:t>
                      </a:r>
                      <a:r>
                        <a:rPr lang="en-US" sz="1800" baseline="0" dirty="0" smtClean="0"/>
                        <a:t> signal carries information not about the signal samples but about the difference between successive samples.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Information is transmitted</a:t>
                      </a:r>
                      <a:r>
                        <a:rPr lang="en-US" sz="1800" baseline="0" dirty="0" smtClean="0"/>
                        <a:t> by ‘n’ pulses per sample (n=</a:t>
                      </a:r>
                      <a:r>
                        <a:rPr lang="en-US" sz="1800" baseline="0" dirty="0" err="1" smtClean="0"/>
                        <a:t>logL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If the difference is +</a:t>
                      </a:r>
                      <a:r>
                        <a:rPr lang="en-US" sz="1800" dirty="0" err="1" smtClean="0"/>
                        <a:t>ve</a:t>
                      </a:r>
                      <a:r>
                        <a:rPr lang="en-US" sz="1800" dirty="0" smtClean="0"/>
                        <a:t> or –</a:t>
                      </a:r>
                      <a:r>
                        <a:rPr lang="en-US" sz="1800" dirty="0" err="1" smtClean="0"/>
                        <a:t>ve</a:t>
                      </a:r>
                      <a:r>
                        <a:rPr lang="en-US" sz="1800" dirty="0" smtClean="0"/>
                        <a:t>, a +</a:t>
                      </a:r>
                      <a:r>
                        <a:rPr lang="en-US" sz="1800" dirty="0" err="1" smtClean="0"/>
                        <a:t>ve</a:t>
                      </a:r>
                      <a:r>
                        <a:rPr lang="en-US" sz="1800" dirty="0" smtClean="0"/>
                        <a:t> or a –</a:t>
                      </a:r>
                      <a:r>
                        <a:rPr lang="en-US" sz="1800" dirty="0" err="1" smtClean="0"/>
                        <a:t>ve</a:t>
                      </a:r>
                      <a:r>
                        <a:rPr lang="en-US" sz="1800" baseline="0" dirty="0" smtClean="0"/>
                        <a:t> pulse is generated in modulated signal.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DM</a:t>
                      </a:r>
                      <a:r>
                        <a:rPr lang="en-US" sz="1800" baseline="0" dirty="0" smtClean="0"/>
                        <a:t> carries the information about the derivative of x(t) and hence the name delta modulation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This</a:t>
                      </a:r>
                      <a:r>
                        <a:rPr lang="en-US" sz="1800" baseline="0" dirty="0" smtClean="0"/>
                        <a:t> can also be seen that integration of delta-modulated signal yields x^(t), which is an approximation of x(t).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1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Cont</a:t>
            </a:r>
            <a:r>
              <a:rPr lang="en-US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953593"/>
              </p:ext>
            </p:extLst>
          </p:nvPr>
        </p:nvGraphicFramePr>
        <p:xfrm>
          <a:off x="1524000" y="1874520"/>
          <a:ext cx="60960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PCM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DM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Information of each quantized sample is transmitted by n-bit</a:t>
                      </a:r>
                      <a:r>
                        <a:rPr lang="en-US" baseline="0" dirty="0" smtClean="0"/>
                        <a:t> code word.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Information of difference</a:t>
                      </a:r>
                      <a:r>
                        <a:rPr lang="en-US" baseline="0" dirty="0" smtClean="0"/>
                        <a:t> between successive samples is transmitted by 1-bit code word.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91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Merits &amp; Demerits of DM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771650"/>
            <a:ext cx="700087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7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Demerits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043113"/>
            <a:ext cx="668655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7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Slope overload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If x(t) changes too fast, i.e.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 smtClean="0"/>
                  <a:t>is too high, </a:t>
                </a:r>
                <a:r>
                  <a:rPr lang="en-US" dirty="0" err="1" smtClean="0"/>
                  <a:t>x^q</a:t>
                </a:r>
                <a:r>
                  <a:rPr lang="en-US" dirty="0" smtClean="0"/>
                  <a:t>(t) cannot follow x(t) and overloading occurs.</a:t>
                </a:r>
              </a:p>
              <a:p>
                <a:r>
                  <a:rPr lang="en-US" dirty="0" smtClean="0"/>
                  <a:t>This is called slo</a:t>
                </a:r>
                <a:r>
                  <a:rPr lang="en-US" dirty="0"/>
                  <a:t>p</a:t>
                </a:r>
                <a:r>
                  <a:rPr lang="en-US" dirty="0" smtClean="0"/>
                  <a:t>e overload, which gives rise to slope overload noise.</a:t>
                </a:r>
              </a:p>
              <a:p>
                <a:r>
                  <a:rPr lang="en-US" dirty="0" smtClean="0"/>
                  <a:t>This noise is one of the basic limiting factors in the performance of DM.</a:t>
                </a:r>
              </a:p>
              <a:p>
                <a:r>
                  <a:rPr lang="en-US" dirty="0" smtClean="0"/>
                  <a:t>Slope overload is expected in DM rather than amplitude overload </a:t>
                </a:r>
              </a:p>
              <a:p>
                <a:r>
                  <a:rPr lang="en-US" dirty="0" smtClean="0"/>
                  <a:t>Because DM carries information about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/>
                  <a:t>Slope overload noise can be reduced by increasing the step size.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33" t="-2426" r="-222" b="-4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65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Granular noise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signal is not varying for long interval of time</a:t>
            </a:r>
          </a:p>
          <a:p>
            <a:r>
              <a:rPr lang="en-US" dirty="0" smtClean="0"/>
              <a:t>Because of this feature of input signal with larger step size results in granular noise similar to quantization noise.</a:t>
            </a:r>
          </a:p>
          <a:p>
            <a:r>
              <a:rPr lang="en-US" dirty="0" smtClean="0"/>
              <a:t>To reduce this effect step size should be decreased.</a:t>
            </a:r>
          </a:p>
        </p:txBody>
      </p:sp>
    </p:spTree>
    <p:extLst>
      <p:ext uri="{BB962C8B-B14F-4D97-AF65-F5344CB8AC3E}">
        <p14:creationId xmlns:p14="http://schemas.microsoft.com/office/powerpoint/2010/main" val="40222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Linear DM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staircase approximation of signal, step size is increased when signal is increasing,</a:t>
            </a:r>
          </a:p>
          <a:p>
            <a:r>
              <a:rPr lang="en-US" dirty="0" smtClean="0"/>
              <a:t>During that time slope remains constant, </a:t>
            </a:r>
          </a:p>
          <a:p>
            <a:r>
              <a:rPr lang="en-US" dirty="0" smtClean="0"/>
              <a:t>So </a:t>
            </a:r>
            <a:r>
              <a:rPr lang="en-US" dirty="0"/>
              <a:t>staircase </a:t>
            </a:r>
            <a:r>
              <a:rPr lang="en-US" dirty="0" smtClean="0"/>
              <a:t>approximates signal in a linear manner.</a:t>
            </a:r>
          </a:p>
          <a:p>
            <a:r>
              <a:rPr lang="en-US" dirty="0" smtClean="0"/>
              <a:t>Hence DM is also called as Linear DM.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9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Motivation for DM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00B050"/>
                </a:solidFill>
              </a:rPr>
              <a:t>DPCM </a:t>
            </a:r>
            <a:r>
              <a:rPr lang="en-US" dirty="0" smtClean="0">
                <a:solidFill>
                  <a:srgbClr val="FF0000"/>
                </a:solidFill>
              </a:rPr>
              <a:t>exploited the correlation feature </a:t>
            </a:r>
            <a:r>
              <a:rPr lang="en-US" dirty="0" smtClean="0"/>
              <a:t>of the speech signal </a:t>
            </a:r>
            <a:r>
              <a:rPr lang="en-US" dirty="0" smtClean="0">
                <a:solidFill>
                  <a:srgbClr val="FF0000"/>
                </a:solidFill>
              </a:rPr>
              <a:t>at </a:t>
            </a:r>
            <a:r>
              <a:rPr lang="el-GR" dirty="0" smtClean="0">
                <a:solidFill>
                  <a:srgbClr val="FF0000"/>
                </a:solidFill>
              </a:rPr>
              <a:t>τ</a:t>
            </a:r>
            <a:r>
              <a:rPr lang="en-US" dirty="0" smtClean="0">
                <a:solidFill>
                  <a:srgbClr val="FF0000"/>
                </a:solidFill>
              </a:rPr>
              <a:t>=125</a:t>
            </a:r>
            <a:r>
              <a:rPr lang="el-GR" dirty="0" smtClean="0">
                <a:solidFill>
                  <a:srgbClr val="FF0000"/>
                </a:solidFill>
              </a:rPr>
              <a:t>μ</a:t>
            </a:r>
            <a:r>
              <a:rPr lang="en-US" dirty="0" smtClean="0">
                <a:solidFill>
                  <a:srgbClr val="FF0000"/>
                </a:solidFill>
              </a:rPr>
              <a:t>s </a:t>
            </a:r>
            <a:r>
              <a:rPr lang="en-US" dirty="0" smtClean="0"/>
              <a:t>sampling interval</a:t>
            </a:r>
          </a:p>
          <a:p>
            <a:r>
              <a:rPr lang="en-US" dirty="0" smtClean="0"/>
              <a:t>Correlation value was high between 0.79-0.87</a:t>
            </a:r>
          </a:p>
          <a:p>
            <a:r>
              <a:rPr lang="en-US" dirty="0" smtClean="0"/>
              <a:t>This value was nicely utilizes in design of the predictor.</a:t>
            </a:r>
          </a:p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00B050"/>
                </a:solidFill>
              </a:rPr>
              <a:t>DM</a:t>
            </a:r>
            <a:r>
              <a:rPr lang="en-US" dirty="0" smtClean="0"/>
              <a:t> we are going to </a:t>
            </a:r>
            <a:r>
              <a:rPr lang="en-US" dirty="0" smtClean="0">
                <a:solidFill>
                  <a:srgbClr val="FF0000"/>
                </a:solidFill>
              </a:rPr>
              <a:t>utilizes this correlation feature even more than that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could have </a:t>
            </a:r>
            <a:r>
              <a:rPr lang="en-US" dirty="0" smtClean="0">
                <a:solidFill>
                  <a:srgbClr val="FF0000"/>
                </a:solidFill>
              </a:rPr>
              <a:t>larger value </a:t>
            </a:r>
            <a:r>
              <a:rPr lang="en-US" dirty="0" smtClean="0"/>
              <a:t>of this correlation coefficient.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7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Condition to avoid Slope overload distortion in LDM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181225"/>
            <a:ext cx="72009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96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524000"/>
            <a:ext cx="65817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3962400"/>
            <a:ext cx="65817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2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to single step </a:t>
            </a:r>
            <a:r>
              <a:rPr lang="en-US" dirty="0" err="1" smtClean="0"/>
              <a:t>quantizer</a:t>
            </a:r>
            <a:r>
              <a:rPr lang="en-US" dirty="0" smtClean="0"/>
              <a:t> has 2 terms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 recent i/p sample and previous quantization error</a:t>
            </a:r>
          </a:p>
          <a:p>
            <a:r>
              <a:rPr lang="en-US" dirty="0" smtClean="0"/>
              <a:t>Quantization error can be made small by adjusting step size.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133600"/>
            <a:ext cx="64960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8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For small quantization 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LDM, this observation is used for finding the condition for avoiding slope overload.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828800"/>
            <a:ext cx="7086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5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Condition to avoid Slope overload distortion in LDM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Slope overload occurs when u(t) cannot follow x(t).</a:t>
                </a:r>
              </a:p>
              <a:p>
                <a:r>
                  <a:rPr lang="en-US" dirty="0" smtClean="0"/>
                  <a:t>During sampling interval </a:t>
                </a:r>
                <a:r>
                  <a:rPr lang="en-US" dirty="0" err="1" smtClean="0"/>
                  <a:t>Ts</a:t>
                </a:r>
                <a:r>
                  <a:rPr lang="en-US" dirty="0" smtClean="0"/>
                  <a:t>, u(t) is capable of changing by S, where S is the height of the step.</a:t>
                </a:r>
              </a:p>
              <a:p>
                <a:r>
                  <a:rPr lang="en-US" dirty="0" smtClean="0"/>
                  <a:t>To avoid slope overload, it is related to slope of the input signal.</a:t>
                </a:r>
              </a:p>
              <a:p>
                <a:r>
                  <a:rPr lang="en-US" dirty="0" smtClean="0"/>
                  <a:t>Higher the slope of the signal or maximum slope of the i/p signal, increase the step size.</a:t>
                </a:r>
              </a:p>
              <a:p>
                <a:r>
                  <a:rPr lang="en-US" dirty="0" smtClean="0"/>
                  <a:t>Hence, maximum slope that u(t) can follow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2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4754563"/>
              </a:xfrm>
            </p:spPr>
            <p:txBody>
              <a:bodyPr/>
              <a:lstStyle/>
              <a:p>
                <a:r>
                  <a:rPr lang="en-US" dirty="0" smtClean="0"/>
                  <a:t>Hence no overload occurs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/>
                        <a:ea typeface="Cambria Math"/>
                      </a:rPr>
                      <m:t>&lt;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/>
                        <a:ea typeface="Cambria Math"/>
                      </a:rPr>
                      <m:t>≥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𝑑𝑥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0" smtClean="0">
                        <a:latin typeface="Cambria Math"/>
                      </a:rPr>
                      <m:t>/</m:t>
                    </m:r>
                  </m:oMath>
                </a14:m>
                <a:r>
                  <a:rPr lang="en-US" sz="2400" dirty="0" smtClean="0"/>
                  <a:t>max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4754563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3247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892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SQNR calculation for a single tone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no slope overload problem</a:t>
            </a:r>
          </a:p>
          <a:p>
            <a:endParaRPr lang="en-US" dirty="0" smtClean="0"/>
          </a:p>
          <a:p>
            <a:endParaRPr lang="en-US" sz="1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599"/>
            <a:ext cx="6762750" cy="434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9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2219325"/>
            <a:ext cx="717232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5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>
                <a:solidFill>
                  <a:srgbClr val="FF0000"/>
                </a:solidFill>
              </a:rPr>
              <a:t>Q</a:t>
            </a:r>
            <a:r>
              <a:rPr lang="en-US" sz="2000" dirty="0" smtClean="0"/>
              <a:t> </a:t>
            </a:r>
            <a:r>
              <a:rPr lang="en-US" dirty="0" smtClean="0"/>
              <a:t>is not given totally to end user.</a:t>
            </a:r>
          </a:p>
          <a:p>
            <a:r>
              <a:rPr lang="en-US" dirty="0" smtClean="0"/>
              <a:t>Quantization error will change very fast at </a:t>
            </a:r>
            <a:r>
              <a:rPr lang="en-US" dirty="0" err="1" smtClean="0"/>
              <a:t>fs</a:t>
            </a:r>
            <a:r>
              <a:rPr lang="en-US" dirty="0" smtClean="0"/>
              <a:t>=1/</a:t>
            </a:r>
            <a:r>
              <a:rPr lang="en-US" dirty="0" err="1" smtClean="0"/>
              <a:t>Ts</a:t>
            </a:r>
            <a:r>
              <a:rPr lang="en-US" dirty="0" smtClean="0"/>
              <a:t> between +S and –S.</a:t>
            </a:r>
          </a:p>
          <a:p>
            <a:r>
              <a:rPr lang="en-US" dirty="0" smtClean="0"/>
              <a:t>For every </a:t>
            </a:r>
            <a:r>
              <a:rPr lang="en-US" dirty="0" err="1" smtClean="0"/>
              <a:t>Ts</a:t>
            </a:r>
            <a:r>
              <a:rPr lang="en-US" dirty="0" smtClean="0"/>
              <a:t>, q(t) changes between +S and –S very </a:t>
            </a:r>
            <a:r>
              <a:rPr lang="en-US" dirty="0" err="1" smtClean="0"/>
              <a:t>fastly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Quantization noise occupies more bandwidth than i/p signal x(t).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5543550"/>
            <a:ext cx="357187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28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666875"/>
            <a:ext cx="6991350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9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we go for over sampling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</a:t>
            </a:r>
            <a:r>
              <a:rPr lang="en-US" dirty="0" smtClean="0">
                <a:solidFill>
                  <a:srgbClr val="FF0000"/>
                </a:solidFill>
              </a:rPr>
              <a:t>simplify the design </a:t>
            </a:r>
            <a:r>
              <a:rPr lang="en-US" dirty="0" smtClean="0"/>
              <a:t>of DM modulator and demodulator.  </a:t>
            </a:r>
          </a:p>
        </p:txBody>
      </p:sp>
    </p:spTree>
    <p:extLst>
      <p:ext uri="{BB962C8B-B14F-4D97-AF65-F5344CB8AC3E}">
        <p14:creationId xmlns:p14="http://schemas.microsoft.com/office/powerpoint/2010/main" val="16755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Cont</a:t>
            </a:r>
            <a:r>
              <a:rPr lang="en-US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though quantization noise power N</a:t>
            </a:r>
            <a:r>
              <a:rPr lang="en-US" sz="2000" dirty="0" smtClean="0"/>
              <a:t>Q </a:t>
            </a:r>
            <a:r>
              <a:rPr lang="en-US" dirty="0" smtClean="0"/>
              <a:t>stretched </a:t>
            </a:r>
            <a:r>
              <a:rPr lang="en-US" dirty="0" err="1" smtClean="0"/>
              <a:t>upto</a:t>
            </a:r>
            <a:r>
              <a:rPr lang="en-US" dirty="0" smtClean="0"/>
              <a:t> </a:t>
            </a:r>
            <a:r>
              <a:rPr lang="en-US" dirty="0" err="1" smtClean="0"/>
              <a:t>fs</a:t>
            </a:r>
            <a:r>
              <a:rPr lang="en-US" dirty="0" smtClean="0"/>
              <a:t>=1/</a:t>
            </a:r>
            <a:r>
              <a:rPr lang="en-US" dirty="0" err="1" smtClean="0"/>
              <a:t>Ts</a:t>
            </a:r>
            <a:r>
              <a:rPr lang="en-US" dirty="0" smtClean="0"/>
              <a:t> 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Effective noise power </a:t>
            </a:r>
            <a:r>
              <a:rPr lang="en-US" dirty="0" smtClean="0"/>
              <a:t>is fraction of </a:t>
            </a:r>
            <a:r>
              <a:rPr lang="en-US" dirty="0" err="1" smtClean="0"/>
              <a:t>it.N’</a:t>
            </a:r>
            <a:r>
              <a:rPr lang="en-US" sz="1800" dirty="0" err="1" smtClean="0"/>
              <a:t>Q</a:t>
            </a:r>
            <a:r>
              <a:rPr lang="en-US" sz="18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0"/>
            <a:ext cx="4419600" cy="2438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80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609725"/>
            <a:ext cx="6734175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75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Conclusion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672431"/>
            <a:ext cx="630555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21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69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PCM</a:t>
            </a:r>
            <a:r>
              <a:rPr lang="en-US" dirty="0" smtClean="0"/>
              <a:t>, for speech signal </a:t>
            </a:r>
            <a:r>
              <a:rPr lang="en-US" dirty="0" smtClean="0">
                <a:solidFill>
                  <a:srgbClr val="FF0000"/>
                </a:solidFill>
              </a:rPr>
              <a:t>64Kbps</a:t>
            </a:r>
            <a:r>
              <a:rPr lang="en-US" dirty="0" smtClean="0"/>
              <a:t> bit rate is the standard one</a:t>
            </a:r>
          </a:p>
          <a:p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DPCM</a:t>
            </a:r>
            <a:r>
              <a:rPr lang="en-US" dirty="0" smtClean="0"/>
              <a:t>, for some specific example it may not need </a:t>
            </a:r>
            <a:r>
              <a:rPr lang="en-US" dirty="0" smtClean="0">
                <a:solidFill>
                  <a:srgbClr val="00B050"/>
                </a:solidFill>
              </a:rPr>
              <a:t>8 bits/sample </a:t>
            </a:r>
            <a:r>
              <a:rPr lang="en-US" dirty="0" smtClean="0"/>
              <a:t>to achieve same SQNR</a:t>
            </a:r>
          </a:p>
          <a:p>
            <a:r>
              <a:rPr lang="en-US" dirty="0" smtClean="0"/>
              <a:t>We can allocate </a:t>
            </a:r>
            <a:r>
              <a:rPr lang="en-US" dirty="0" smtClean="0">
                <a:solidFill>
                  <a:srgbClr val="7030A0"/>
                </a:solidFill>
              </a:rPr>
              <a:t>6 bits/sample or 4 bits/sample.</a:t>
            </a:r>
          </a:p>
          <a:p>
            <a:r>
              <a:rPr lang="en-US" dirty="0" smtClean="0"/>
              <a:t>So overall bit rate after DPCM coding for speech signal is </a:t>
            </a:r>
            <a:r>
              <a:rPr lang="en-US" dirty="0" smtClean="0">
                <a:solidFill>
                  <a:srgbClr val="FF0000"/>
                </a:solidFill>
              </a:rPr>
              <a:t>lower than 64Kbps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will be </a:t>
            </a:r>
            <a:r>
              <a:rPr lang="en-US" dirty="0" smtClean="0">
                <a:solidFill>
                  <a:srgbClr val="0070C0"/>
                </a:solidFill>
              </a:rPr>
              <a:t>48Kbps or 32Kbps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Summary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PCM, for each 1 bit increase, 6 dB SQNR improvement can be obtained.</a:t>
            </a:r>
          </a:p>
          <a:p>
            <a:r>
              <a:rPr lang="en-US" dirty="0" smtClean="0"/>
              <a:t>For standard 8 bit PCM, </a:t>
            </a:r>
            <a:r>
              <a:rPr lang="en-US" dirty="0" err="1" smtClean="0"/>
              <a:t>Rs</a:t>
            </a:r>
            <a:r>
              <a:rPr lang="en-US" dirty="0" smtClean="0"/>
              <a:t>=8 </a:t>
            </a:r>
            <a:r>
              <a:rPr lang="en-US" dirty="0" err="1" smtClean="0"/>
              <a:t>Ksps</a:t>
            </a:r>
            <a:r>
              <a:rPr lang="en-US" dirty="0" smtClean="0"/>
              <a:t>, </a:t>
            </a:r>
            <a:r>
              <a:rPr lang="en-US" dirty="0" err="1" smtClean="0"/>
              <a:t>Rb</a:t>
            </a:r>
            <a:r>
              <a:rPr lang="en-US" dirty="0" smtClean="0"/>
              <a:t>=64Kbps, SQNR=48dB.</a:t>
            </a:r>
          </a:p>
          <a:p>
            <a:r>
              <a:rPr lang="en-US" dirty="0" smtClean="0"/>
              <a:t>To have same SQNR of 48dB, from DM system sampling rate should not lower than 64</a:t>
            </a:r>
          </a:p>
          <a:p>
            <a:r>
              <a:rPr lang="en-US" dirty="0" smtClean="0"/>
              <a:t>With ADM, able to achieve 40dB or more when 40 kbps or 48 kbps or 32 kbps.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6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DM at rate of less than 24kbps i.e.16kbps is rarely accepted for limited applications but those are ADM.</a:t>
            </a:r>
          </a:p>
          <a:p>
            <a:r>
              <a:rPr lang="en-US" dirty="0" smtClean="0"/>
              <a:t>For LDM acceptable SQNR around 40 dB and more is obtained if  more than 48kbps.</a:t>
            </a:r>
          </a:p>
          <a:p>
            <a:r>
              <a:rPr lang="en-US" dirty="0" smtClean="0"/>
              <a:t>At bit rate of 64kbps DM is not good and at this rate PCM is good</a:t>
            </a:r>
          </a:p>
          <a:p>
            <a:r>
              <a:rPr lang="en-US" dirty="0" smtClean="0"/>
              <a:t>Because 6dB increase in SNR occurs in PCM for 1 bit increase</a:t>
            </a:r>
          </a:p>
          <a:p>
            <a:r>
              <a:rPr lang="en-US" dirty="0" smtClean="0"/>
              <a:t>Whereas 9dB increase occurs for doubling </a:t>
            </a:r>
            <a:r>
              <a:rPr lang="en-US" dirty="0" err="1" smtClean="0"/>
              <a:t>fs</a:t>
            </a:r>
            <a:r>
              <a:rPr lang="en-US" dirty="0" smtClean="0"/>
              <a:t> in DM.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6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DM works well 24kbps-48kbps</a:t>
            </a:r>
          </a:p>
          <a:p>
            <a:r>
              <a:rPr lang="en-US" dirty="0" smtClean="0"/>
              <a:t>At higher rate PCM is better</a:t>
            </a:r>
          </a:p>
          <a:p>
            <a:r>
              <a:rPr lang="en-US" dirty="0" smtClean="0"/>
              <a:t>At lower rate DPCM is better around 32kbps.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 Correlation feature </a:t>
            </a:r>
            <a:r>
              <a:rPr lang="en-US" dirty="0" smtClean="0"/>
              <a:t>used in DPCM is </a:t>
            </a:r>
            <a:r>
              <a:rPr lang="en-US" dirty="0" smtClean="0">
                <a:solidFill>
                  <a:srgbClr val="FF0000"/>
                </a:solidFill>
              </a:rPr>
              <a:t>further exploited in DM </a:t>
            </a:r>
          </a:p>
          <a:p>
            <a:r>
              <a:rPr lang="en-US" dirty="0" smtClean="0"/>
              <a:t>By </a:t>
            </a:r>
            <a:r>
              <a:rPr lang="en-US" dirty="0" smtClean="0">
                <a:solidFill>
                  <a:srgbClr val="7030A0"/>
                </a:solidFill>
              </a:rPr>
              <a:t>oversampling</a:t>
            </a:r>
            <a:r>
              <a:rPr lang="en-US" dirty="0" smtClean="0"/>
              <a:t> (typically 4 times the Nyquist rate) the baseband signal.</a:t>
            </a:r>
          </a:p>
          <a:p>
            <a:r>
              <a:rPr lang="en-US" dirty="0" smtClean="0"/>
              <a:t>This </a:t>
            </a:r>
            <a:r>
              <a:rPr lang="en-US" dirty="0" smtClean="0">
                <a:solidFill>
                  <a:srgbClr val="FF0000"/>
                </a:solidFill>
              </a:rPr>
              <a:t>increases the correlation </a:t>
            </a:r>
            <a:r>
              <a:rPr lang="en-US" dirty="0" smtClean="0"/>
              <a:t>between adjacent samples,</a:t>
            </a:r>
          </a:p>
          <a:p>
            <a:r>
              <a:rPr lang="en-US" dirty="0" smtClean="0"/>
              <a:t>Which results in a </a:t>
            </a:r>
            <a:r>
              <a:rPr lang="en-US" dirty="0" smtClean="0">
                <a:solidFill>
                  <a:srgbClr val="7030A0"/>
                </a:solidFill>
              </a:rPr>
              <a:t>small prediction error </a:t>
            </a:r>
            <a:r>
              <a:rPr lang="en-US" dirty="0" smtClean="0"/>
              <a:t>that can be encoded using only one bit (L=2).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Thus, </a:t>
            </a:r>
            <a:r>
              <a:rPr lang="en-US" dirty="0" smtClean="0">
                <a:solidFill>
                  <a:srgbClr val="FF0000"/>
                </a:solidFill>
              </a:rPr>
              <a:t>DM is a </a:t>
            </a:r>
            <a:r>
              <a:rPr lang="en-US" dirty="0" smtClean="0">
                <a:solidFill>
                  <a:srgbClr val="FF0000"/>
                </a:solidFill>
              </a:rPr>
              <a:t>1-bit  </a:t>
            </a:r>
            <a:r>
              <a:rPr lang="en-US" dirty="0" smtClean="0">
                <a:solidFill>
                  <a:srgbClr val="FF0000"/>
                </a:solidFill>
              </a:rPr>
              <a:t>DPCM</a:t>
            </a:r>
          </a:p>
          <a:p>
            <a:r>
              <a:rPr lang="en-US" dirty="0" smtClean="0"/>
              <a:t>i.e. a DPCM that uses only </a:t>
            </a:r>
            <a:r>
              <a:rPr lang="en-US" dirty="0" smtClean="0">
                <a:solidFill>
                  <a:srgbClr val="7030A0"/>
                </a:solidFill>
              </a:rPr>
              <a:t>2 levels </a:t>
            </a:r>
            <a:r>
              <a:rPr lang="en-US" dirty="0" smtClean="0"/>
              <a:t>(L=2) for quantization of the x(</a:t>
            </a:r>
            <a:r>
              <a:rPr lang="en-US" dirty="0" err="1" smtClean="0"/>
              <a:t>kTs</a:t>
            </a:r>
            <a:r>
              <a:rPr lang="en-US" dirty="0" smtClean="0"/>
              <a:t>)-x^(</a:t>
            </a:r>
            <a:r>
              <a:rPr lang="en-US" dirty="0" err="1" smtClean="0"/>
              <a:t>kTs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In comparison to PCM and DPCM,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DM is very simple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inexpensive </a:t>
            </a:r>
            <a:r>
              <a:rPr lang="en-US" dirty="0" smtClean="0"/>
              <a:t>method of A/D conversion.</a:t>
            </a:r>
          </a:p>
          <a:p>
            <a:r>
              <a:rPr lang="en-US" dirty="0" smtClean="0"/>
              <a:t>This strategy </a:t>
            </a:r>
            <a:r>
              <a:rPr lang="en-US" dirty="0" smtClean="0">
                <a:solidFill>
                  <a:srgbClr val="FF0000"/>
                </a:solidFill>
              </a:rPr>
              <a:t>allows</a:t>
            </a:r>
            <a:r>
              <a:rPr lang="en-US" dirty="0" smtClean="0"/>
              <a:t> us to use </a:t>
            </a:r>
            <a:r>
              <a:rPr lang="en-US" dirty="0" smtClean="0">
                <a:solidFill>
                  <a:srgbClr val="FF0000"/>
                </a:solidFill>
              </a:rPr>
              <a:t>fewer bits per sample</a:t>
            </a:r>
            <a:r>
              <a:rPr lang="en-US" dirty="0" smtClean="0"/>
              <a:t> for encoding a baseband signal.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7" y="1958181"/>
            <a:ext cx="701992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92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Motivation for 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Due to </a:t>
            </a:r>
            <a:r>
              <a:rPr lang="en-US" dirty="0" smtClean="0">
                <a:solidFill>
                  <a:srgbClr val="FF0000"/>
                </a:solidFill>
              </a:rPr>
              <a:t>over sampling </a:t>
            </a:r>
            <a:r>
              <a:rPr lang="en-US" dirty="0" smtClean="0"/>
              <a:t>move inwards towards 1.</a:t>
            </a:r>
          </a:p>
          <a:p>
            <a:r>
              <a:rPr lang="en-US" dirty="0" smtClean="0"/>
              <a:t>Increasing sampling rate , decreases </a:t>
            </a:r>
            <a:r>
              <a:rPr lang="el-GR" dirty="0" smtClean="0"/>
              <a:t>τ</a:t>
            </a:r>
            <a:r>
              <a:rPr lang="en-US" dirty="0" smtClean="0"/>
              <a:t> value.</a:t>
            </a:r>
          </a:p>
          <a:p>
            <a:r>
              <a:rPr lang="en-US" dirty="0" smtClean="0"/>
              <a:t>Then corresponding correlation </a:t>
            </a:r>
            <a:r>
              <a:rPr lang="en-US" dirty="0" smtClean="0">
                <a:solidFill>
                  <a:srgbClr val="FF0000"/>
                </a:solidFill>
              </a:rPr>
              <a:t>coefficient value will be increasing from 0.87 to 0.9 or 0.95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Because of over sampling, </a:t>
            </a:r>
            <a:r>
              <a:rPr lang="en-US" dirty="0" smtClean="0">
                <a:solidFill>
                  <a:srgbClr val="00B050"/>
                </a:solidFill>
              </a:rPr>
              <a:t>two closely spaced samples are very similar </a:t>
            </a:r>
            <a:r>
              <a:rPr lang="en-US" dirty="0" smtClean="0"/>
              <a:t>to each other.</a:t>
            </a:r>
          </a:p>
          <a:p>
            <a:r>
              <a:rPr lang="en-US" dirty="0" smtClean="0"/>
              <a:t>With this prime </a:t>
            </a:r>
            <a:r>
              <a:rPr lang="en-US" dirty="0" smtClean="0">
                <a:solidFill>
                  <a:srgbClr val="00B050"/>
                </a:solidFill>
              </a:rPr>
              <a:t>motivation</a:t>
            </a:r>
            <a:r>
              <a:rPr lang="en-US" dirty="0" smtClean="0"/>
              <a:t> </a:t>
            </a:r>
            <a:r>
              <a:rPr lang="en-US" dirty="0" err="1" smtClean="0"/>
              <a:t>DMr</a:t>
            </a:r>
            <a:r>
              <a:rPr lang="en-US" dirty="0" smtClean="0"/>
              <a:t> &amp; demodulator have been designed.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1734</Words>
  <Application>Microsoft Office PowerPoint</Application>
  <PresentationFormat>On-screen Show (4:3)</PresentationFormat>
  <Paragraphs>208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DELTA MODULATION</vt:lpstr>
      <vt:lpstr>DELTA MODULATION</vt:lpstr>
      <vt:lpstr>DELTA MODULATION</vt:lpstr>
      <vt:lpstr>Motivation for DM</vt:lpstr>
      <vt:lpstr>Why we go for over sampling?</vt:lpstr>
      <vt:lpstr>DM</vt:lpstr>
      <vt:lpstr>DM</vt:lpstr>
      <vt:lpstr>PowerPoint Presentation</vt:lpstr>
      <vt:lpstr>Motivation for DM</vt:lpstr>
      <vt:lpstr>DM</vt:lpstr>
      <vt:lpstr>Illustration of DM</vt:lpstr>
      <vt:lpstr>DM</vt:lpstr>
      <vt:lpstr>I/P-O/P characteristics of 2 level Quantizer</vt:lpstr>
      <vt:lpstr>DM</vt:lpstr>
      <vt:lpstr>Characteristics of Quantizer</vt:lpstr>
      <vt:lpstr>Input signal and its stair case approximaion</vt:lpstr>
      <vt:lpstr>DM Block Diagram</vt:lpstr>
      <vt:lpstr>DPCM Block Diagram</vt:lpstr>
      <vt:lpstr>Difference b/w B.D of DM &amp; DPCM</vt:lpstr>
      <vt:lpstr>Analysis</vt:lpstr>
      <vt:lpstr>PowerPoint Presentation</vt:lpstr>
      <vt:lpstr>PowerPoint Presentation</vt:lpstr>
      <vt:lpstr>Cont..</vt:lpstr>
      <vt:lpstr>Demodulator Structure</vt:lpstr>
      <vt:lpstr>Practical Implementation</vt:lpstr>
      <vt:lpstr>Practical Delta Modulator</vt:lpstr>
      <vt:lpstr>Working</vt:lpstr>
      <vt:lpstr>Working</vt:lpstr>
      <vt:lpstr>Working</vt:lpstr>
      <vt:lpstr>Demodulator</vt:lpstr>
      <vt:lpstr>Working</vt:lpstr>
      <vt:lpstr>Practical Delta Demodulator</vt:lpstr>
      <vt:lpstr>DM transmits the derivative of x(t)</vt:lpstr>
      <vt:lpstr>Cont…</vt:lpstr>
      <vt:lpstr>Merits &amp; Demerits of DM</vt:lpstr>
      <vt:lpstr>Demerits</vt:lpstr>
      <vt:lpstr>Slope overload</vt:lpstr>
      <vt:lpstr>Granular noise</vt:lpstr>
      <vt:lpstr>Linear DM</vt:lpstr>
      <vt:lpstr>Condition to avoid Slope overload distortion in LDM</vt:lpstr>
      <vt:lpstr>Cont..</vt:lpstr>
      <vt:lpstr>Cont..</vt:lpstr>
      <vt:lpstr>For small quantization error</vt:lpstr>
      <vt:lpstr>Condition to avoid Slope overload distortion in LDM</vt:lpstr>
      <vt:lpstr>Cont..</vt:lpstr>
      <vt:lpstr>SQNR calculation for a single tone</vt:lpstr>
      <vt:lpstr>Cont..</vt:lpstr>
      <vt:lpstr>Cont..</vt:lpstr>
      <vt:lpstr>Cont..</vt:lpstr>
      <vt:lpstr>Cont…</vt:lpstr>
      <vt:lpstr>Cont..</vt:lpstr>
      <vt:lpstr>Conclusion</vt:lpstr>
      <vt:lpstr>PowerPoint Presentation</vt:lpstr>
      <vt:lpstr>DM</vt:lpstr>
      <vt:lpstr>Summary</vt:lpstr>
      <vt:lpstr>Cont..</vt:lpstr>
      <vt:lpstr>Cont..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 MODULATION</dc:title>
  <dc:creator>SANGEETHA</dc:creator>
  <cp:lastModifiedBy>SANGEETHA</cp:lastModifiedBy>
  <cp:revision>55</cp:revision>
  <dcterms:created xsi:type="dcterms:W3CDTF">2020-04-01T18:06:34Z</dcterms:created>
  <dcterms:modified xsi:type="dcterms:W3CDTF">2020-04-03T05:37:58Z</dcterms:modified>
</cp:coreProperties>
</file>